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323" r:id="rId4"/>
    <p:sldId id="13271" r:id="rId5"/>
    <p:sldId id="13272" r:id="rId6"/>
    <p:sldId id="13275" r:id="rId7"/>
    <p:sldId id="13283" r:id="rId8"/>
    <p:sldId id="13291" r:id="rId9"/>
    <p:sldId id="13292" r:id="rId10"/>
    <p:sldId id="13293" r:id="rId11"/>
    <p:sldId id="13294" r:id="rId12"/>
    <p:sldId id="13296" r:id="rId13"/>
    <p:sldId id="13297" r:id="rId14"/>
    <p:sldId id="13299" r:id="rId15"/>
    <p:sldId id="13295" r:id="rId16"/>
    <p:sldId id="13274" r:id="rId17"/>
    <p:sldId id="13277" r:id="rId18"/>
    <p:sldId id="13279" r:id="rId19"/>
    <p:sldId id="13280" r:id="rId20"/>
    <p:sldId id="260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-356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28994-88A7-40A6-BC46-5EAC5406D6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ED838-CDB3-4D30-AFF5-D6B5637A37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副本 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2" y="0"/>
            <a:ext cx="12186415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86455"/>
            <a:ext cx="9144000" cy="15235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副本 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1" y="0"/>
            <a:ext cx="12186417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536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副本 6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9" y="0"/>
            <a:ext cx="12190981" cy="6857998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1768394" y="365125"/>
            <a:ext cx="7919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idx="1"/>
          </p:nvPr>
        </p:nvSpPr>
        <p:spPr>
          <a:xfrm>
            <a:off x="1773620" y="1825625"/>
            <a:ext cx="7922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画板 1 副本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1" y="0"/>
            <a:ext cx="12186417" cy="6857998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768394" y="365125"/>
            <a:ext cx="7919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1773620" y="1825625"/>
            <a:ext cx="7922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47" y="2281"/>
            <a:ext cx="12178305" cy="6853434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940708" y="-78830"/>
            <a:ext cx="7919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930175" y="1521936"/>
            <a:ext cx="7922173" cy="5265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画板 1 副本 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1" y="0"/>
            <a:ext cx="12186417" cy="685799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50828" y="2727434"/>
            <a:ext cx="2869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THANKS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slide" Target="slide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Document\Desktop\20180212-期货10周年ppt模板-图片\画板 1 副本 5.jpg画板 1 副本 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3425" y="-4446"/>
            <a:ext cx="12186419" cy="68668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1524000" y="2178860"/>
            <a:ext cx="9144000" cy="15235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4000" dirty="0">
                <a:sym typeface="+mn-ea"/>
              </a:rPr>
              <a:t>财富管理晨会</a:t>
            </a:r>
            <a:r>
              <a:rPr lang="en-US" altLang="zh-CN" sz="4000" dirty="0">
                <a:sym typeface="+mn-ea"/>
              </a:rPr>
              <a:t>4.22</a:t>
            </a:r>
            <a:endParaRPr lang="zh-CN" altLang="zh-CN" sz="4000" b="1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524000" y="445452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z="2000" dirty="0"/>
              <a:t>机构业务事业总部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/>
              <a:t>：可转债</a:t>
            </a:r>
            <a:r>
              <a:rPr lang="zh-CN" altLang="en-US" dirty="0"/>
              <a:t>对冲策略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302750" y="1445895"/>
            <a:ext cx="281813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多头端与转债指增策略为同一套模型。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对冲端为 IM/IC，不同产品使用不同股指进行对冲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可转债量化对冲1号A类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 IC 对冲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可转债量化对冲1号D类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 IM 对冲。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多头端会保留 30% -40%的风险敞口，因为转债的波动率总体比股指期货要小，所以会根据波动率去做动态调整。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2040"/>
            <a:ext cx="9236075" cy="4777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>
                <a:cs typeface="微软雅黑" panose="020B0503020204020204" pitchFamily="34" charset="-122"/>
                <a:sym typeface="+mn-ea"/>
              </a:rPr>
              <a:t>可转债量化对冲1号</a:t>
            </a:r>
            <a:r>
              <a:rPr lang="zh-CN" altLang="en-US" dirty="0">
                <a:sym typeface="+mn-ea"/>
              </a:rPr>
              <a:t>（截止</a:t>
            </a:r>
            <a:r>
              <a:rPr lang="en-US" altLang="zh-CN" dirty="0">
                <a:sym typeface="+mn-ea"/>
              </a:rPr>
              <a:t>24.04.12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7169" name="文本框 4"/>
          <p:cNvSpPr txBox="1"/>
          <p:nvPr/>
        </p:nvSpPr>
        <p:spPr>
          <a:xfrm>
            <a:off x="235585" y="3268345"/>
            <a:ext cx="116941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代表产品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可转债量化对冲1号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，成立于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2022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9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日，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截止2024年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，累计收益率高达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%，年化收益率为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%，年化波动率为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4.81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比率至今为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2.10,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最大回撤仅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2.54%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1065"/>
            <a:ext cx="8044180" cy="2367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8720"/>
            <a:ext cx="8157210" cy="192151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101600" y="5650230"/>
            <a:ext cx="12090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代表产品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可转债量化对冲1号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成立于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2023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29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日，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截止2024年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，累计收益率高达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%，年化收益率为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%，年化波动率为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6.75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比率至今为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，最大回撤仅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2.06%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840" y="965835"/>
            <a:ext cx="3957320" cy="2068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90" y="3583940"/>
            <a:ext cx="3874135" cy="2001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>
                <a:cs typeface="微软雅黑" panose="020B0503020204020204" pitchFamily="34" charset="-122"/>
                <a:sym typeface="+mn-ea"/>
              </a:rPr>
              <a:t>可转债量化对冲1号</a:t>
            </a:r>
            <a:r>
              <a:rPr lang="en-US" altLang="zh-CN"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>
                <a:cs typeface="微软雅黑" panose="020B0503020204020204" pitchFamily="34" charset="-122"/>
                <a:sym typeface="+mn-ea"/>
              </a:rPr>
              <a:t>类</a:t>
            </a:r>
            <a:r>
              <a:rPr lang="zh-CN" altLang="en-US" dirty="0">
                <a:sym typeface="+mn-ea"/>
              </a:rPr>
              <a:t>（截止</a:t>
            </a:r>
            <a:r>
              <a:rPr lang="en-US" altLang="zh-CN" dirty="0">
                <a:sym typeface="+mn-ea"/>
              </a:rPr>
              <a:t>24.04.12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8193" name="文本框 4"/>
          <p:cNvSpPr txBox="1"/>
          <p:nvPr/>
        </p:nvSpPr>
        <p:spPr>
          <a:xfrm>
            <a:off x="0" y="835660"/>
            <a:ext cx="59175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可转债量化对冲1号A类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收益情况、夏普比率、最大回撤（近期）：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文本框 6"/>
          <p:cNvSpPr txBox="1"/>
          <p:nvPr/>
        </p:nvSpPr>
        <p:spPr>
          <a:xfrm>
            <a:off x="85725" y="3858895"/>
            <a:ext cx="761238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可转债量化对冲1号A类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收益情况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月度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142365"/>
            <a:ext cx="10147300" cy="865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044065"/>
            <a:ext cx="10147300" cy="894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947035"/>
            <a:ext cx="10127615" cy="875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314190"/>
            <a:ext cx="10147300" cy="20345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>
                <a:cs typeface="微软雅黑" panose="020B0503020204020204" pitchFamily="34" charset="-122"/>
                <a:sym typeface="+mn-ea"/>
              </a:rPr>
              <a:t>可转债量化对冲1号</a:t>
            </a:r>
            <a:r>
              <a:rPr lang="en-US" altLang="zh-CN">
                <a:cs typeface="微软雅黑" panose="020B0503020204020204" pitchFamily="34" charset="-122"/>
                <a:sym typeface="+mn-ea"/>
              </a:rPr>
              <a:t>D</a:t>
            </a:r>
            <a:r>
              <a:rPr lang="zh-CN" altLang="en-US">
                <a:cs typeface="微软雅黑" panose="020B0503020204020204" pitchFamily="34" charset="-122"/>
                <a:sym typeface="+mn-ea"/>
              </a:rPr>
              <a:t>类</a:t>
            </a:r>
            <a:r>
              <a:rPr lang="zh-CN" altLang="en-US" dirty="0">
                <a:sym typeface="+mn-ea"/>
              </a:rPr>
              <a:t>（截止</a:t>
            </a:r>
            <a:r>
              <a:rPr lang="en-US" altLang="zh-CN" dirty="0">
                <a:sym typeface="+mn-ea"/>
              </a:rPr>
              <a:t>24.04.12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8193" name="文本框 4"/>
          <p:cNvSpPr txBox="1"/>
          <p:nvPr/>
        </p:nvSpPr>
        <p:spPr>
          <a:xfrm>
            <a:off x="0" y="835660"/>
            <a:ext cx="59175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可转债量化对冲1号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D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类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收益情况、夏普比率、最大回撤（近期）：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文本框 6"/>
          <p:cNvSpPr txBox="1"/>
          <p:nvPr/>
        </p:nvSpPr>
        <p:spPr>
          <a:xfrm>
            <a:off x="85725" y="3858895"/>
            <a:ext cx="761238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可转债量化对冲1号D类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收益情况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月度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4503420"/>
            <a:ext cx="10147300" cy="1458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74750"/>
            <a:ext cx="10146665" cy="869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" y="2044065"/>
            <a:ext cx="10147300" cy="864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" y="2920365"/>
            <a:ext cx="10147300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/>
              <a:t>：股指</a:t>
            </a:r>
            <a:r>
              <a:rPr lang="en-US" altLang="zh-CN" dirty="0"/>
              <a:t>CTA</a:t>
            </a:r>
            <a:r>
              <a:rPr lang="zh-CN" altLang="en-US" dirty="0"/>
              <a:t>策略（</a:t>
            </a:r>
            <a:r>
              <a:rPr lang="zh-CN" altLang="en-US" dirty="0"/>
              <a:t>日内）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8860"/>
            <a:ext cx="8860155" cy="46932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2750" y="1445895"/>
            <a:ext cx="281813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策略特点：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通过对股指期货、股票指数以及全市场股票的分钟数据进行建模，以多因子方式对盘中股指走势日内方向进行预测，收盘平仓，不留敞口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平均持仓时间：日内 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交易品种：IH， IF，IC，IM 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策略容量：3亿左右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>
                <a:sym typeface="+mn-ea"/>
              </a:rPr>
              <a:t>：哈希短周期CTA专享（截止</a:t>
            </a:r>
            <a:r>
              <a:rPr lang="en-US" altLang="zh-CN" dirty="0">
                <a:sym typeface="+mn-ea"/>
              </a:rPr>
              <a:t>24.04.03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  <p:sp>
        <p:nvSpPr>
          <p:cNvPr id="7169" name="文本框 4"/>
          <p:cNvSpPr txBox="1"/>
          <p:nvPr/>
        </p:nvSpPr>
        <p:spPr>
          <a:xfrm>
            <a:off x="5832475" y="4291965"/>
            <a:ext cx="578739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代表产品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哈希短周期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专享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截止2024年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，累计收益率高达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0%，年化收益率为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%，年化波动率为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7.38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比率至今为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，对于看好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年股指且可接受一定波动率的可以进行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配置。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哈希短周期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专享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大回撤出现在202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11-12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，下跌幅度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890270"/>
            <a:ext cx="12026900" cy="2775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867150"/>
            <a:ext cx="5351145" cy="2787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dirty="0">
                <a:sym typeface="+mn-ea"/>
              </a:rPr>
              <a:t>海南哈希私募</a:t>
            </a:r>
            <a:r>
              <a:rPr lang="zh-CN" altLang="en-US" dirty="0">
                <a:sym typeface="+mn-ea"/>
              </a:rPr>
              <a:t>：哈希短周期CTA专享（</a:t>
            </a:r>
            <a:r>
              <a:rPr lang="zh-CN" altLang="en-US" dirty="0">
                <a:sym typeface="+mn-ea"/>
              </a:rPr>
              <a:t>截止</a:t>
            </a:r>
            <a:r>
              <a:rPr lang="en-US" altLang="zh-CN" dirty="0">
                <a:sym typeface="+mn-ea"/>
              </a:rPr>
              <a:t>24.03.08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8193" name="文本框 4"/>
          <p:cNvSpPr txBox="1"/>
          <p:nvPr/>
        </p:nvSpPr>
        <p:spPr>
          <a:xfrm>
            <a:off x="0" y="835660"/>
            <a:ext cx="59175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哈希短周期CTA专享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收益情况、夏普比率、最大回撤（近期）：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文本框 6"/>
          <p:cNvSpPr txBox="1"/>
          <p:nvPr/>
        </p:nvSpPr>
        <p:spPr>
          <a:xfrm>
            <a:off x="85725" y="3858895"/>
            <a:ext cx="761238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哈希短周期CTA专享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收益情况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月度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1142365"/>
            <a:ext cx="9506585" cy="838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025650"/>
            <a:ext cx="9505950" cy="793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863850"/>
            <a:ext cx="9547225" cy="8166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405630"/>
            <a:ext cx="9408160" cy="1017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公募专户：投资策略</a:t>
            </a:r>
            <a:endParaRPr lang="zh-CN" altLang="en-US" dirty="0"/>
          </a:p>
        </p:txBody>
      </p:sp>
      <p:pic>
        <p:nvPicPr>
          <p:cNvPr id="112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77570"/>
            <a:ext cx="7803515" cy="3538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99"/>
          <p:cNvSpPr txBox="1"/>
          <p:nvPr/>
        </p:nvSpPr>
        <p:spPr>
          <a:xfrm>
            <a:off x="250825" y="4416425"/>
            <a:ext cx="956627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CPPI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，用债券的票息去做增厚，整个的大头仓位在债券上（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以上），通过购买无风险或低风险资产，在积累一定安全垫后逐渐增加风险资产的比例，加强组合的进攻性。目前固定收益类专户要求债券占比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以上，而混合类产品的债券和权益占比则都不能超过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策略层面上的话黄金和纯债、国债期货是多头为主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，策略中也会涉及到部分套利，但仅为股指期货，股指期货的套利以对冲为主，单边较少，主要是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股指，均为跨品种的套利，以短期为主。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整个格林的投资框架上还是以人为主观判断为主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，目前格林有一套宏观择时模型，通过叠加模型、数据、市场信息来进行人工投资，资产配置占比也均为主观来做，仅是在股指上会涉及部分量化。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公募专户：风控及回撤</a:t>
            </a:r>
            <a:r>
              <a:rPr lang="en-US" altLang="zh-CN" dirty="0"/>
              <a:t>/</a:t>
            </a:r>
            <a:r>
              <a:rPr lang="zh-CN" altLang="en-US" dirty="0"/>
              <a:t>费率及合作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533083" y="6919913"/>
            <a:ext cx="309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226695" y="1571625"/>
            <a:ext cx="10974705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格林的风控体现在主观把握上，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目前所有产品在合规上均有风险比率的控制，内部因为产品运作时间较久，目前的产品均算作固定收益类产品，持仓上也由于基本上利率债和高等级的信用债为主，而且信用债占比也不高，因此格林的风控体现在主观把握上，通过自设预警和止损线来进行风控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格林多数产品的最大回撤均在2020年4月份，</a:t>
            </a:r>
            <a:r>
              <a:rPr lang="zh-CN" altLang="zh-CN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当时1号和7号（为同策略）的投资人均未有赎回，这也对格林在操作稳定性有一定帮助，回撤后续陆续修复，在本轮的下跌过后，格林在回撤控制上均加大了精力的投入。</a:t>
            </a:r>
            <a:endParaRPr lang="zh-CN" altLang="zh-CN" sz="1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44475" y="3063240"/>
          <a:ext cx="10841355" cy="731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48765"/>
                <a:gridCol w="1548765"/>
                <a:gridCol w="1548765"/>
                <a:gridCol w="1548765"/>
                <a:gridCol w="1548765"/>
                <a:gridCol w="1548765"/>
                <a:gridCol w="15487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dirty="0"/>
                        <a:t>年份</a:t>
                      </a:r>
                      <a:endParaRPr lang="zh-CN" altLang="en-US" sz="14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2024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2023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2022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2021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2020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2019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 dirty="0"/>
                        <a:t>鲲鹏</a:t>
                      </a:r>
                      <a:r>
                        <a:rPr lang="en-US" altLang="zh-CN" sz="1400" b="1" dirty="0"/>
                        <a:t>1</a:t>
                      </a:r>
                      <a:r>
                        <a:rPr lang="zh-CN" altLang="en-US" sz="1400" b="1" dirty="0"/>
                        <a:t>号回撤</a:t>
                      </a:r>
                      <a:endParaRPr lang="zh-CN" altLang="en-US" sz="1400" b="1" dirty="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0.39%</a:t>
                      </a:r>
                      <a:endParaRPr lang="en-US" altLang="zh-CN" sz="1800" dirty="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2.72%</a:t>
                      </a:r>
                      <a:endParaRPr lang="en-US" altLang="zh-CN" sz="1800" dirty="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1.81%</a:t>
                      </a:r>
                      <a:endParaRPr lang="en-US" altLang="zh-CN" sz="180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4.43%</a:t>
                      </a:r>
                      <a:endParaRPr lang="en-US" altLang="zh-CN" sz="180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7.10%</a:t>
                      </a:r>
                      <a:endParaRPr lang="en-US" altLang="zh-CN" sz="180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1.34%</a:t>
                      </a:r>
                      <a:endParaRPr lang="en-US" altLang="zh-CN" sz="1800" dirty="0"/>
                    </a:p>
                  </a:txBody>
                  <a:tcPr marL="91443" marR="91443" marT="45641" marB="45641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4475" y="4447858"/>
          <a:ext cx="3390265" cy="11068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95003"/>
                <a:gridCol w="1695003"/>
              </a:tblGrid>
              <a:tr h="37528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鲲鹏系列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8521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管理费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0.2%-0.6%</a:t>
                      </a:r>
                      <a:endParaRPr lang="zh-CN" altLang="en-US" dirty="0"/>
                    </a:p>
                  </a:txBody>
                  <a:tcPr/>
                </a:tc>
              </a:tr>
              <a:tr h="28521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Carry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r>
                        <a:rPr lang="zh-CN" altLang="en-US" dirty="0"/>
                        <a:t>以上</a:t>
                      </a:r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2"/>
          <p:cNvSpPr txBox="1"/>
          <p:nvPr/>
        </p:nvSpPr>
        <p:spPr>
          <a:xfrm>
            <a:off x="4000500" y="4448175"/>
            <a:ext cx="6593840" cy="983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费率：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根据所选策略情况，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管理费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区间在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千2-千6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carry为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绝对收益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（为之前的标准，由于债市收益下行，未来会有变化），不同投资人计提方式均一样。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128270" y="3844290"/>
            <a:ext cx="3070225" cy="4778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费率要素及合作情况</a:t>
            </a:r>
            <a:endParaRPr lang="zh-CN" altLang="en-US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128270" y="5680710"/>
            <a:ext cx="102146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银行合作情况：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格林目前与银行均有合作落地的案例，但均为新成立的产品（公募和专户方式均有），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平安银行理财子，渤海银行理财子和金市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（摊余成本法）。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128270" y="1042035"/>
            <a:ext cx="2405380" cy="47561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风控及回撤情况</a:t>
            </a:r>
            <a:endParaRPr lang="zh-CN" altLang="en-US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MH_Others_1"/>
          <p:cNvSpPr/>
          <p:nvPr>
            <p:custDataLst>
              <p:tags r:id="rId1"/>
            </p:custDataLst>
          </p:nvPr>
        </p:nvSpPr>
        <p:spPr>
          <a:xfrm>
            <a:off x="2647253" y="1926490"/>
            <a:ext cx="291835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PA_MH_Others_2"/>
          <p:cNvSpPr/>
          <p:nvPr>
            <p:custDataLst>
              <p:tags r:id="rId2"/>
            </p:custDataLst>
          </p:nvPr>
        </p:nvSpPr>
        <p:spPr>
          <a:xfrm>
            <a:off x="2647253" y="2778808"/>
            <a:ext cx="291835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PA_MH_Entry_1">
            <a:hlinkClick r:id="rId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736154" y="1874402"/>
            <a:ext cx="6093521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C1010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市场回顾</a:t>
            </a:r>
            <a:endParaRPr kumimoji="0" lang="zh-CN" altLang="en-US" sz="1800" b="0" i="0" u="none" strike="noStrike" kern="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PA_MH_Number_1">
            <a:hlinkClick r:id="rId3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964754" y="1874401"/>
            <a:ext cx="560325" cy="54461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PA_MH_Entry_2">
            <a:hlinkClick r:id="" action="ppaction://noaction"/>
          </p:cNvPr>
          <p:cNvSpPr/>
          <p:nvPr>
            <p:custDataLst>
              <p:tags r:id="rId6"/>
            </p:custDataLst>
          </p:nvPr>
        </p:nvSpPr>
        <p:spPr>
          <a:xfrm>
            <a:off x="2736154" y="2726722"/>
            <a:ext cx="6093521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C1010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产品路演</a:t>
            </a:r>
            <a:endParaRPr kumimoji="0" lang="zh-CN" altLang="en-US" sz="1800" b="0" i="0" u="none" strike="noStrike" kern="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PA_MH_Number_2">
            <a:hlinkClick r:id="" action="ppaction://noaction"/>
          </p:cNvPr>
          <p:cNvSpPr/>
          <p:nvPr>
            <p:custDataLst>
              <p:tags r:id="rId7"/>
            </p:custDataLst>
          </p:nvPr>
        </p:nvSpPr>
        <p:spPr>
          <a:xfrm>
            <a:off x="2964754" y="2726721"/>
            <a:ext cx="560325" cy="54461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PA_MH_Others_10"/>
          <p:cNvSpPr txBox="1"/>
          <p:nvPr>
            <p:custDataLst>
              <p:tags r:id="rId8"/>
            </p:custDataLst>
          </p:nvPr>
        </p:nvSpPr>
        <p:spPr>
          <a:xfrm>
            <a:off x="530322" y="474063"/>
            <a:ext cx="14605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/>
      <p:bldP spid="23" grpId="0" animBg="1"/>
      <p:bldP spid="24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产品路演</a:t>
            </a:r>
            <a:b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海南哈希私募基金管理有限公司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0156190" y="2459990"/>
            <a:ext cx="18980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量化CTA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+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可转债量化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30275"/>
            <a:ext cx="9800590" cy="5223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海南哈希私募基金管理有限公司</a:t>
            </a:r>
            <a:r>
              <a:rPr lang="zh-CN" altLang="en-US" dirty="0"/>
              <a:t>：投研团队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47955" y="5008245"/>
            <a:ext cx="104349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投研团队：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9人，平均</a:t>
            </a:r>
            <a:r>
              <a:rPr lang="zh-CN" altLang="en-US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量化研究经验5年以上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。拥有丰富的衍生品交易、量化交易模型等方面经验。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高频和IT团队：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4人，平均</a:t>
            </a:r>
            <a:r>
              <a:rPr lang="zh-CN" altLang="en-US" b="1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从业年限3年以上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，对构造低延迟的高速交易系统有着丰富的实战经验。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545" y="1192530"/>
            <a:ext cx="2252980" cy="33489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55645" y="1126490"/>
            <a:ext cx="64630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武汉大学计算机软件专业硕士，国内量化行业首批创业者。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专注量化交易，精通CTA趋势和对冲等量化策略。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年起先后任职于美国道富银行、浙江天堂硅谷。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2014年创办浙江量道投资管理有限公司，高峰时管理规模二十亿对冲基金。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2016年度第八届阳光私募金牛奖量化基金经理。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2022年创办海南哈希私募任职总经理和投资总监。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海南哈希私募基金管理有限公司</a:t>
            </a:r>
            <a:r>
              <a:rPr lang="zh-CN" altLang="en-US" dirty="0"/>
              <a:t>：发展历程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932180"/>
            <a:ext cx="9791700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海南哈希私募基金管理有限公司</a:t>
            </a:r>
            <a:r>
              <a:rPr lang="zh-CN" altLang="en-US" dirty="0"/>
              <a:t>：发展历程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7430"/>
            <a:ext cx="9895840" cy="49231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海南哈希私募基金管理有限公司</a:t>
            </a:r>
            <a:r>
              <a:rPr lang="zh-CN" altLang="en-US" dirty="0"/>
              <a:t>：可转债指数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5840"/>
            <a:ext cx="9725660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海南哈希私募基金管理有限公司</a:t>
            </a:r>
            <a:r>
              <a:rPr lang="zh-CN" altLang="en-US" dirty="0"/>
              <a:t>：可转债指数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987425"/>
            <a:ext cx="9812020" cy="50749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70622095139"/>
  <p:tag name="MH_LIBRARY" val="CONTENTS"/>
  <p:tag name="MH_TYPE" val="OTHERS"/>
  <p:tag name="ID" val="626781"/>
  <p:tag name="PA" val="v3.2.0"/>
</p:tagLst>
</file>

<file path=ppt/tags/tag10.xml><?xml version="1.0" encoding="utf-8"?>
<p:tagLst xmlns:p="http://schemas.openxmlformats.org/presentationml/2006/main">
  <p:tag name="KSO_WM_UNIT_TABLE_BEAUTIFY" val="smartTable{f488f7f4-7f20-4803-b1af-3020263a72ae}"/>
</p:tagLst>
</file>

<file path=ppt/tags/tag11.xml><?xml version="1.0" encoding="utf-8"?>
<p:tagLst xmlns:p="http://schemas.openxmlformats.org/presentationml/2006/main">
  <p:tag name="KSO_WPP_MARK_KEY" val="ee4e85e8-9376-4c39-b314-72f8d4e41114"/>
  <p:tag name="COMMONDATA" val="eyJoZGlkIjoiMDZmYWM2ZTQ4MWNkZDM3N2ZkNGU3NmEwYWZkOWQ2YTQifQ=="/>
</p:tagLst>
</file>

<file path=ppt/tags/tag2.xml><?xml version="1.0" encoding="utf-8"?>
<p:tagLst xmlns:p="http://schemas.openxmlformats.org/presentationml/2006/main">
  <p:tag name="MH" val="20170622095139"/>
  <p:tag name="MH_LIBRARY" val="CONTENTS"/>
  <p:tag name="MH_TYPE" val="OTHERS"/>
  <p:tag name="ID" val="626781"/>
  <p:tag name="PA" val="v3.2.0"/>
</p:tagLst>
</file>

<file path=ppt/tags/tag3.xml><?xml version="1.0" encoding="utf-8"?>
<p:tagLst xmlns:p="http://schemas.openxmlformats.org/presentationml/2006/main">
  <p:tag name="MH" val="20170622095139"/>
  <p:tag name="MH_LIBRARY" val="CONTENTS"/>
  <p:tag name="MH_TYPE" val="ENTRY"/>
  <p:tag name="ID" val="626781"/>
  <p:tag name="MH_ORDER" val="1"/>
  <p:tag name="PA" val="v3.2.0"/>
</p:tagLst>
</file>

<file path=ppt/tags/tag4.xml><?xml version="1.0" encoding="utf-8"?>
<p:tagLst xmlns:p="http://schemas.openxmlformats.org/presentationml/2006/main">
  <p:tag name="MH" val="20170622095139"/>
  <p:tag name="MH_LIBRARY" val="CONTENTS"/>
  <p:tag name="MH_TYPE" val="NUMBER"/>
  <p:tag name="ID" val="626781"/>
  <p:tag name="MH_ORDER" val="1"/>
  <p:tag name="PA" val="v3.2.0"/>
</p:tagLst>
</file>

<file path=ppt/tags/tag5.xml><?xml version="1.0" encoding="utf-8"?>
<p:tagLst xmlns:p="http://schemas.openxmlformats.org/presentationml/2006/main">
  <p:tag name="MH" val="20170622095139"/>
  <p:tag name="MH_LIBRARY" val="CONTENTS"/>
  <p:tag name="MH_TYPE" val="ENTRY"/>
  <p:tag name="ID" val="626781"/>
  <p:tag name="MH_ORDER" val="2"/>
  <p:tag name="PA" val="v3.2.0"/>
</p:tagLst>
</file>

<file path=ppt/tags/tag6.xml><?xml version="1.0" encoding="utf-8"?>
<p:tagLst xmlns:p="http://schemas.openxmlformats.org/presentationml/2006/main">
  <p:tag name="MH" val="20170622095139"/>
  <p:tag name="MH_LIBRARY" val="CONTENTS"/>
  <p:tag name="MH_TYPE" val="NUMBER"/>
  <p:tag name="ID" val="626781"/>
  <p:tag name="MH_ORDER" val="2"/>
  <p:tag name="PA" val="v3.2.0"/>
</p:tagLst>
</file>

<file path=ppt/tags/tag7.xml><?xml version="1.0" encoding="utf-8"?>
<p:tagLst xmlns:p="http://schemas.openxmlformats.org/presentationml/2006/main">
  <p:tag name="MH" val="20170622095139"/>
  <p:tag name="MH_LIBRARY" val="CONTENTS"/>
  <p:tag name="MH_TYPE" val="OTHERS"/>
  <p:tag name="ID" val="626781"/>
  <p:tag name="PA" val="v3.2.0"/>
</p:tagLst>
</file>

<file path=ppt/tags/tag8.xml><?xml version="1.0" encoding="utf-8"?>
<p:tagLst xmlns:p="http://schemas.openxmlformats.org/presentationml/2006/main">
  <p:tag name="KSO_WM_UNIT_PLACING_PICTURE_USER_VIEWPORT" val="{&quot;height&quot;:7560,&quot;width&quot;:14184}"/>
</p:tagLst>
</file>

<file path=ppt/tags/tag9.xml><?xml version="1.0" encoding="utf-8"?>
<p:tagLst xmlns:p="http://schemas.openxmlformats.org/presentationml/2006/main">
  <p:tag name="KSO_WM_UNIT_TABLE_BEAUTIFY" val="smartTable{c0b818b2-20db-48af-85ed-a6e1038cc4d4}"/>
  <p:tag name="TABLE_ENDDRAG_ORIGIN_RECT" val="853*57"/>
  <p:tag name="TABLE_ENDDRAG_RECT" val="19*241*853*5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2175</Words>
  <Application>WPS 演示</Application>
  <PresentationFormat>宽屏</PresentationFormat>
  <Paragraphs>164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Arial</vt:lpstr>
      <vt:lpstr>Times New Roman</vt:lpstr>
      <vt:lpstr>Arial Unicode MS</vt:lpstr>
      <vt:lpstr>Calibri</vt:lpstr>
      <vt:lpstr>Calibri Light</vt:lpstr>
      <vt:lpstr>Office 主题</vt:lpstr>
      <vt:lpstr>财富管理晨会4.22</vt:lpstr>
      <vt:lpstr>PowerPoint 演示文稿</vt:lpstr>
      <vt:lpstr>产品路演 </vt:lpstr>
      <vt:lpstr>海南哈希私募基金管理有限公司</vt:lpstr>
      <vt:lpstr>海南哈希私募基金管理有限公司：投研团队</vt:lpstr>
      <vt:lpstr>海南哈希私募基金管理有限公司：发展历程</vt:lpstr>
      <vt:lpstr>海南哈希私募基金管理有限公司：发展历程</vt:lpstr>
      <vt:lpstr>海南哈希私募基金管理有限公司：发展历程</vt:lpstr>
      <vt:lpstr>海南哈希私募基金管理有限公司：可转债指数</vt:lpstr>
      <vt:lpstr>海南哈希私募基金管理有限公司：可转债指数</vt:lpstr>
      <vt:lpstr>海南哈希私募：哈希短周期CTA专享（截止24.03.08）</vt:lpstr>
      <vt:lpstr>海南哈希私募：哈希短周期CTA专享（截止24.03.08）</vt:lpstr>
      <vt:lpstr>海南哈希私募：可转债量化对冲1号A类（截止24.04.12）</vt:lpstr>
      <vt:lpstr>海南哈希私募：股指CTA策略（日内）</vt:lpstr>
      <vt:lpstr>格林基金鲲鹏系列+公募专户：鲲鹏1号（截止24.03.08）</vt:lpstr>
      <vt:lpstr>格林基金鲲鹏系列+公募专户：鲲鹏1号（截止24.03.08）</vt:lpstr>
      <vt:lpstr>格林基金鲲鹏系列+公募专户：投资策略</vt:lpstr>
      <vt:lpstr>格林基金鲲鹏系列+公募专户：风控及回撤/费率及合作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单击此处编辑母版标题样式</dc:title>
  <dc:creator>ZIGZAG025</dc:creator>
  <cp:lastModifiedBy>John</cp:lastModifiedBy>
  <cp:revision>77</cp:revision>
  <dcterms:created xsi:type="dcterms:W3CDTF">2015-05-05T08:02:00Z</dcterms:created>
  <dcterms:modified xsi:type="dcterms:W3CDTF">2024-04-16T12:20:51Z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61F3EF9D43DC417199C87C19703A9CE4</vt:lpwstr>
  </property>
</Properties>
</file>